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3" r:id="rId3"/>
    <p:sldId id="285" r:id="rId4"/>
    <p:sldId id="284" r:id="rId5"/>
    <p:sldId id="280" r:id="rId6"/>
    <p:sldId id="281" r:id="rId8"/>
    <p:sldId id="266" r:id="rId9"/>
    <p:sldId id="262" r:id="rId10"/>
    <p:sldId id="282" r:id="rId11"/>
    <p:sldId id="264" r:id="rId12"/>
    <p:sldId id="265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6858000" cy="994537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CC00"/>
    <a:srgbClr val="FF3399"/>
    <a:srgbClr val="0000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73" autoAdjust="0"/>
  </p:normalViewPr>
  <p:slideViewPr>
    <p:cSldViewPr>
      <p:cViewPr varScale="1">
        <p:scale>
          <a:sx n="62" d="100"/>
          <a:sy n="62" d="100"/>
        </p:scale>
        <p:origin x="249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94E0C835-B8D4-47C4-A1E4-F8DC55782E5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0113" y="1243013"/>
            <a:ext cx="25177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0113" y="1243013"/>
            <a:ext cx="2517775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7AB7-B13C-492C-9FA4-4080FC0222E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13.jpeg"/><Relationship Id="rId5" Type="http://schemas.openxmlformats.org/officeDocument/2006/relationships/image" Target="../media/image23.png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.jpeg"/><Relationship Id="rId10" Type="http://schemas.microsoft.com/office/2007/relationships/hdphoto" Target="../media/image25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6632" y="3275856"/>
            <a:ext cx="2736304" cy="1404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実は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日で元が取れる！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平日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4.5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ｈ、週末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7.5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05064" y="3275857"/>
            <a:ext cx="2736304" cy="1404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Free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Pass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保有者は</a:t>
            </a:r>
            <a:endParaRPr lang="en-US" altLang="ja-JP" sz="20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大人の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みの利用</a:t>
            </a:r>
            <a:r>
              <a:rPr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ちょっと一息に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585"/>
          <a:stretch>
            <a:fillRect/>
          </a:stretch>
        </p:blipFill>
        <p:spPr>
          <a:xfrm>
            <a:off x="308605" y="97688"/>
            <a:ext cx="6240790" cy="10179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8" y="7269789"/>
            <a:ext cx="1874211" cy="18742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82450" y="1233138"/>
            <a:ext cx="55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全店共通月間 </a:t>
            </a:r>
            <a:r>
              <a:rPr kumimoji="1" lang="en-US" altLang="ja-JP" sz="3600" dirty="0" err="1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FreePass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385" y="2457106"/>
            <a:ext cx="3401615" cy="5952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1,500</a:t>
            </a:r>
            <a:r>
              <a:rPr lang="ja-JP" altLang="en-US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32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385" y="2051720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平日チケット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29000" y="2460086"/>
            <a:ext cx="3401615" cy="5952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2,500</a:t>
            </a:r>
            <a:r>
              <a:rPr lang="ja-JP" altLang="en-US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32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29000" y="2050636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土日祝有効チケット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62" y="4211420"/>
            <a:ext cx="2959274" cy="201676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6671" y="6660232"/>
            <a:ext cx="336232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購入はこちら（</a:t>
            </a:r>
            <a:r>
              <a:rPr kumimoji="1" lang="en-US" altLang="ja-JP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N</a:t>
            </a:r>
            <a:r>
              <a:rPr kumimoji="1"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385" y="6678893"/>
            <a:ext cx="6810849" cy="2442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766" y="7293064"/>
            <a:ext cx="46136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分で購入、すぐ使える！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・安心の大手決済サービス！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・クレカなど多くの決済方法に対応！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・面倒な更新手続き不要！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入会費無料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でいつでも解約できる！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デザイン知識なく無料で自分でロゴが作れる「STORES ロゴメーカー」を使ってみよう！ - STORES Magaz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6799926"/>
            <a:ext cx="2114286" cy="6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16632" y="611610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もし今月</a:t>
            </a:r>
            <a:r>
              <a:rPr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回来るなら買わないと損かも！？</a:t>
            </a:r>
            <a:endParaRPr lang="en-US" altLang="ja-JP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" y="1111143"/>
            <a:ext cx="1755598" cy="919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9135"/>
          <a:stretch>
            <a:fillRect/>
          </a:stretch>
        </p:blipFill>
        <p:spPr>
          <a:xfrm>
            <a:off x="0" y="467544"/>
            <a:ext cx="6858000" cy="28803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3331021"/>
            <a:ext cx="6858000" cy="224676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ベビーカーを持って上がるのが大変な場合はお気軽にお電話ください。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スタッフがお迎えに参ります。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03-5356-8344</a:t>
            </a:r>
            <a:endParaRPr kumimoji="1" lang="ja-JP" altLang="en-US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5496"/>
            <a:ext cx="6858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プチカフェキッズスペース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r="64103" b="9135"/>
          <a:stretch>
            <a:fillRect/>
          </a:stretch>
        </p:blipFill>
        <p:spPr>
          <a:xfrm>
            <a:off x="3639236" y="735832"/>
            <a:ext cx="2461846" cy="28803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86" y="3455293"/>
            <a:ext cx="6858000" cy="169277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通常料金で</a:t>
            </a:r>
            <a:r>
              <a:rPr kumimoji="1" lang="en-US" altLang="ja-JP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kumimoji="1"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　</a:t>
            </a:r>
            <a:r>
              <a:rPr kumimoji="1" lang="en-US" altLang="ja-JP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1200</a:t>
            </a:r>
            <a:r>
              <a:rPr kumimoji="1"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↓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en-US" altLang="ja-JP" sz="4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kumimoji="1" lang="ja-JP" altLang="en-US" sz="4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　</a:t>
            </a:r>
            <a:r>
              <a:rPr kumimoji="1" lang="en-US" altLang="ja-JP" sz="4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900</a:t>
            </a:r>
            <a:r>
              <a:rPr kumimoji="1" lang="ja-JP" altLang="en-US" sz="4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kumimoji="1" lang="ja-JP" altLang="en-US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円形吹き出し 1"/>
          <p:cNvSpPr/>
          <p:nvPr/>
        </p:nvSpPr>
        <p:spPr>
          <a:xfrm>
            <a:off x="830924" y="1016296"/>
            <a:ext cx="2736304" cy="2095799"/>
          </a:xfrm>
          <a:prstGeom prst="wedgeEllipseCallout">
            <a:avLst>
              <a:gd name="adj1" fmla="val 71708"/>
              <a:gd name="adj2" fmla="val 18208"/>
            </a:avLst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8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28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r>
              <a:rPr kumimoji="1" lang="en-US" altLang="ja-JP" sz="28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300</a:t>
            </a:r>
            <a:r>
              <a:rPr kumimoji="1" lang="ja-JP" altLang="en-US" sz="28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円お得！</a:t>
            </a:r>
            <a:endParaRPr kumimoji="1" lang="en-US" altLang="ja-JP" sz="28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omoki\Desktop\QR_Code_152099440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0" y="2051720"/>
            <a:ext cx="4849688" cy="4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oki\Desktop\c18706596203dfb06adf3d5fba866ee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6" y="2483768"/>
            <a:ext cx="64309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977685" y="4167970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50189" y="3914055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105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oki\Desktop\8d068fea01fc3548cb6d876bfe1a4f4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962267"/>
            <a:ext cx="6628344" cy="50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352240" y="3313747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4744" y="3059832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105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3" name="直線コネクタ 2"/>
          <p:cNvCxnSpPr>
            <a:stCxn id="5" idx="4"/>
          </p:cNvCxnSpPr>
          <p:nvPr/>
        </p:nvCxnSpPr>
        <p:spPr>
          <a:xfrm>
            <a:off x="1497375" y="3573761"/>
            <a:ext cx="17156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653136" y="6046068"/>
            <a:ext cx="631904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バス停</a:t>
            </a:r>
            <a:endParaRPr kumimoji="1" lang="ja-JP" altLang="en-US" sz="12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838575" y="5514975"/>
            <a:ext cx="1030585" cy="425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681089" y="4989562"/>
            <a:ext cx="1035943" cy="4465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836712" y="3573761"/>
            <a:ext cx="1505515" cy="1238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842815" y="3283099"/>
            <a:ext cx="509425" cy="223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oki\Desktop\8b537d93dbe69d2c7490a339ff4a93a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625"/>
            <a:ext cx="6858000" cy="52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660353" y="3232531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404664" y="3492545"/>
            <a:ext cx="14008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5013176" y="6323066"/>
            <a:ext cx="94482" cy="1122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333625" y="4953000"/>
            <a:ext cx="106313" cy="14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420888" y="6323067"/>
            <a:ext cx="2592289" cy="491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333625" y="3839453"/>
            <a:ext cx="2" cy="10781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1795962" y="3555041"/>
            <a:ext cx="528139" cy="2844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3140" y="1763688"/>
            <a:ext cx="6083717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高円寺駅</a:t>
            </a:r>
            <a:endParaRPr kumimoji="1" lang="en-US" altLang="ja-JP" sz="115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↓</a:t>
            </a:r>
            <a:endParaRPr lang="en-US" altLang="ja-JP" sz="7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1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野方駅</a:t>
            </a:r>
            <a:endParaRPr kumimoji="1" lang="ja-JP" altLang="en-US" sz="115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moki\Desktop\bc660e3089c81876b1affc83a74a571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0" y="1763688"/>
            <a:ext cx="6863009" cy="58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左矢印 3"/>
          <p:cNvSpPr/>
          <p:nvPr/>
        </p:nvSpPr>
        <p:spPr>
          <a:xfrm>
            <a:off x="3356992" y="3707904"/>
            <a:ext cx="45719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矢印 4"/>
          <p:cNvSpPr/>
          <p:nvPr/>
        </p:nvSpPr>
        <p:spPr>
          <a:xfrm>
            <a:off x="3717032" y="5378946"/>
            <a:ext cx="504056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ココ</a:t>
            </a:r>
            <a:endParaRPr kumimoji="1" lang="ja-JP" alt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moki\Desktop\e058dbd726a67a39ba12f314ceab801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67743"/>
            <a:ext cx="6863075" cy="5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807258" y="6948264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990" y="6694348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105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3" name="直線コネクタ 2"/>
          <p:cNvCxnSpPr>
            <a:stCxn id="5" idx="4"/>
          </p:cNvCxnSpPr>
          <p:nvPr/>
        </p:nvCxnSpPr>
        <p:spPr>
          <a:xfrm>
            <a:off x="952393" y="7208278"/>
            <a:ext cx="17156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49280" y="2782833"/>
            <a:ext cx="631904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バス停</a:t>
            </a:r>
            <a:endParaRPr kumimoji="1" lang="ja-JP" altLang="en-US" sz="12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517232" y="2548905"/>
            <a:ext cx="67054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5517232" y="2548906"/>
            <a:ext cx="1" cy="29591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924944" y="5292080"/>
            <a:ext cx="2592289" cy="239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922111" y="5292081"/>
            <a:ext cx="218857" cy="1402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204864" y="6516216"/>
            <a:ext cx="919643" cy="1248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556792" y="6522612"/>
            <a:ext cx="6480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1047750" y="6529008"/>
            <a:ext cx="509045" cy="243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576517" y="6311225"/>
            <a:ext cx="49244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交番</a:t>
            </a:r>
            <a:endParaRPr kumimoji="1" lang="ja-JP" altLang="en-US" sz="12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oki\Desktop\b290c5199b7811ba6250abcb629fd68e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744"/>
            <a:ext cx="6858000" cy="61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665487" y="7859985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248025" y="5698207"/>
            <a:ext cx="36961" cy="20075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955756" y="7681158"/>
            <a:ext cx="291526" cy="245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284984" y="3429000"/>
            <a:ext cx="229741" cy="2295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3514725" y="2768180"/>
            <a:ext cx="226392" cy="6893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16" y="7283445"/>
            <a:ext cx="1875600" cy="18756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16632" y="3275856"/>
            <a:ext cx="2736304" cy="1404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実は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日で元が取れる！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平日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4.5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ｈ、週末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7.5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05064" y="3275857"/>
            <a:ext cx="2736304" cy="1404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Free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Pass</a:t>
            </a:r>
            <a:r>
              <a:rPr lang="ja-JP" altLang="en-US" sz="20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保有者は</a:t>
            </a:r>
            <a:endParaRPr lang="en-US" altLang="ja-JP" sz="20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大人の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みの利用</a:t>
            </a:r>
            <a:r>
              <a:rPr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ちょっと一息に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585"/>
          <a:stretch>
            <a:fillRect/>
          </a:stretch>
        </p:blipFill>
        <p:spPr>
          <a:xfrm>
            <a:off x="308605" y="97688"/>
            <a:ext cx="6240790" cy="10179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82450" y="1233138"/>
            <a:ext cx="55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全店共通月間 </a:t>
            </a:r>
            <a:r>
              <a:rPr kumimoji="1" lang="en-US" altLang="ja-JP" sz="3600" dirty="0" err="1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FreePass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385" y="2457106"/>
            <a:ext cx="3401615" cy="5952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1,500</a:t>
            </a:r>
            <a:r>
              <a:rPr lang="ja-JP" altLang="en-US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32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385" y="2051720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平日チケット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29000" y="2460086"/>
            <a:ext cx="3401615" cy="5952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2,500</a:t>
            </a:r>
            <a:r>
              <a:rPr lang="ja-JP" altLang="en-US" sz="32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sz="32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29000" y="2050636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土日祝有効チケット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62" y="4211420"/>
            <a:ext cx="2959274" cy="201676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6671" y="6660232"/>
            <a:ext cx="336232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購入はこちら（</a:t>
            </a:r>
            <a:r>
              <a:rPr kumimoji="1" lang="en-US" altLang="ja-JP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K</a:t>
            </a:r>
            <a:r>
              <a:rPr kumimoji="1"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385" y="6678893"/>
            <a:ext cx="6810849" cy="2442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766" y="7293064"/>
            <a:ext cx="46136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分で購入、すぐ使える！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・安心の大手決済サービス！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・クレカなど多くの決済方法に対応！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・面倒な更新手続き不要！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入会費無料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でいつでも解約できる！</a:t>
            </a: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デザイン知識なく無料で自分でロゴが作れる「STORES ロゴメーカー」を使ってみよう！ - STORES Magaz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6799926"/>
            <a:ext cx="2114286" cy="6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16632" y="611610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もし今月</a:t>
            </a:r>
            <a:r>
              <a:rPr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回来るなら買わないと損かも！？</a:t>
            </a:r>
            <a:endParaRPr lang="en-US" altLang="ja-JP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" y="1111143"/>
            <a:ext cx="1755598" cy="9199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moki\Desktop\cdd602206987d0f714ff9c63c548c46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146"/>
            <a:ext cx="6877806" cy="43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oki\Desktop\04e25a3a705a3219e06df4e92d65c42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344"/>
            <a:ext cx="6858000" cy="58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864408" y="6319242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465" y="6083819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105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3" name="直線コネクタ 2"/>
          <p:cNvCxnSpPr>
            <a:stCxn id="5" idx="4"/>
          </p:cNvCxnSpPr>
          <p:nvPr/>
        </p:nvCxnSpPr>
        <p:spPr>
          <a:xfrm>
            <a:off x="1009543" y="6579256"/>
            <a:ext cx="17156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622651" y="1432223"/>
            <a:ext cx="631904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バス停</a:t>
            </a:r>
            <a:endParaRPr kumimoji="1" lang="ja-JP" altLang="en-US" sz="12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329128" y="1763688"/>
            <a:ext cx="1" cy="31683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857500" y="4714875"/>
            <a:ext cx="2446478" cy="217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857500" y="4692773"/>
            <a:ext cx="211460" cy="1319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195339" y="5905687"/>
            <a:ext cx="919643" cy="1248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547267" y="5912083"/>
            <a:ext cx="6480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1038225" y="5918479"/>
            <a:ext cx="509045" cy="243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566992" y="5700696"/>
            <a:ext cx="492443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交番</a:t>
            </a:r>
            <a:endParaRPr kumimoji="1" lang="ja-JP" altLang="en-US" sz="12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oki\Desktop\8b537d93dbe69d2c7490a339ff4a93a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625"/>
            <a:ext cx="6858000" cy="52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660353" y="3232531"/>
            <a:ext cx="290269" cy="26001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404664" y="3492545"/>
            <a:ext cx="14008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2439938" y="6379408"/>
            <a:ext cx="94482" cy="1122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333625" y="4953000"/>
            <a:ext cx="106313" cy="14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476375" y="7581875"/>
            <a:ext cx="1049289" cy="19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333625" y="3839453"/>
            <a:ext cx="2" cy="10781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1795962" y="3555041"/>
            <a:ext cx="528139" cy="2844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987824" y="3707904"/>
            <a:ext cx="34305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遠足プラン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野方店　上井草店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平日貸切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15,000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円（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時間）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悪天候でも大丈夫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目が行き届いて安心安全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実績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中野区保育園毎年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東京都児童福祉施設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585"/>
          <a:stretch>
            <a:fillRect/>
          </a:stretch>
        </p:blipFill>
        <p:spPr>
          <a:xfrm>
            <a:off x="308605" y="107504"/>
            <a:ext cx="6240790" cy="1017928"/>
          </a:xfrm>
          <a:prstGeom prst="rect">
            <a:avLst/>
          </a:prstGeom>
        </p:spPr>
      </p:pic>
      <p:pic>
        <p:nvPicPr>
          <p:cNvPr id="5" name="Picture 2" descr="C:\Users\tomoki\Dropbox\後野個人\こどものあそびば\写真\室内、施設\小サイズ\IMG_4496yok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/>
          <a:stretch>
            <a:fillRect/>
          </a:stretch>
        </p:blipFill>
        <p:spPr bwMode="auto">
          <a:xfrm>
            <a:off x="434129" y="2650276"/>
            <a:ext cx="6307239" cy="302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34"/>
          <p:cNvSpPr/>
          <p:nvPr/>
        </p:nvSpPr>
        <p:spPr>
          <a:xfrm>
            <a:off x="144016" y="4162440"/>
            <a:ext cx="1440160" cy="140335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39"/>
          <p:cNvSpPr/>
          <p:nvPr/>
        </p:nvSpPr>
        <p:spPr>
          <a:xfrm rot="244243">
            <a:off x="122083" y="2764162"/>
            <a:ext cx="1440160" cy="14033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288" r="6041" b="28494"/>
          <a:stretch>
            <a:fillRect/>
          </a:stretch>
        </p:blipFill>
        <p:spPr>
          <a:xfrm>
            <a:off x="382813" y="2775897"/>
            <a:ext cx="6443857" cy="262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3" y="5563695"/>
            <a:ext cx="2781280" cy="18462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585"/>
          <a:stretch>
            <a:fillRect/>
          </a:stretch>
        </p:blipFill>
        <p:spPr>
          <a:xfrm>
            <a:off x="308605" y="353145"/>
            <a:ext cx="6240790" cy="10179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35496"/>
            <a:ext cx="6858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カフェ ＆ キッズスペース</a:t>
            </a:r>
            <a:endParaRPr kumimoji="1" lang="ja-JP" altLang="en-US" sz="24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632" y="7454830"/>
            <a:ext cx="3072980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≪詳細は</a:t>
            </a:r>
            <a:r>
              <a:rPr kumimoji="1"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web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SNS</a:t>
            </a:r>
            <a:r>
              <a:rPr kumimoji="1"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で≫</a:t>
            </a:r>
            <a:endParaRPr kumimoji="1" lang="ja-JP" altLang="en-US" sz="20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9" name="Picture 5" descr="C:\Users\tomoki\Desktop\QR_Code_15209944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801968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212331" y="6609949"/>
            <a:ext cx="162670" cy="15713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8703" y="6732270"/>
            <a:ext cx="4299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7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439" y="5476166"/>
            <a:ext cx="317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東京都杉並区上井草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3-32-7  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三景ビル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2F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516952" y="6835056"/>
            <a:ext cx="509968" cy="38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284984" y="5953561"/>
            <a:ext cx="3401615" cy="13331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最初の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分延長：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ヶ月以下のお子様無料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84984" y="5548174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PRICE</a:t>
            </a:r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（料金）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07359" y="1939642"/>
            <a:ext cx="5634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営業時間：平日 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　休日 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 rot="20438274">
            <a:off x="90571" y="4072815"/>
            <a:ext cx="1440160" cy="1403351"/>
          </a:xfrm>
          <a:prstGeom prst="ellips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 rot="244243">
            <a:off x="68638" y="2674537"/>
            <a:ext cx="1440160" cy="1403351"/>
          </a:xfrm>
          <a:prstGeom prst="ellipse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44624" y="7060342"/>
            <a:ext cx="317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☎ 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03-6913-7727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275889" y="7435737"/>
            <a:ext cx="2385359" cy="36853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上井草</a:t>
            </a:r>
            <a:r>
              <a:rPr kumimoji="1"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こどものあそびば</a:t>
            </a:r>
            <a:endParaRPr kumimoji="1" lang="ja-JP" altLang="en-US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15671" y="7435738"/>
            <a:ext cx="973292" cy="36933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検索</a:t>
            </a:r>
            <a:endParaRPr kumimoji="1" lang="ja-JP" altLang="en-US" b="1" dirty="0">
              <a:solidFill>
                <a:schemeClr val="bg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8" name="右矢印 37"/>
          <p:cNvSpPr/>
          <p:nvPr/>
        </p:nvSpPr>
        <p:spPr>
          <a:xfrm rot="13366166">
            <a:off x="6491562" y="7573205"/>
            <a:ext cx="346117" cy="276040"/>
          </a:xfrm>
          <a:prstGeom prst="rightArrow">
            <a:avLst>
              <a:gd name="adj1" fmla="val 33625"/>
              <a:gd name="adj2" fmla="val 6031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540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71513" y="2339752"/>
            <a:ext cx="69926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貸切可　</a:t>
            </a:r>
            <a:r>
              <a:rPr lang="en-US" altLang="ja-JP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Wi-Fi</a:t>
            </a:r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　飲食物持込</a:t>
            </a:r>
            <a:r>
              <a:rPr lang="en-US" altLang="ja-JP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ドリンク飲み放題</a:t>
            </a:r>
            <a:endParaRPr lang="en-US" altLang="ja-JP" sz="2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10642" y="1143896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上井草店</a:t>
            </a:r>
            <a:endParaRPr lang="ja-JP" alt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68" y="8019685"/>
            <a:ext cx="1080000" cy="1080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7884368"/>
            <a:ext cx="1227513" cy="122751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933964" y="6663661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b="1" dirty="0">
                <a:solidFill>
                  <a:srgbClr val="FF0000"/>
                </a:solidFill>
                <a:latin typeface="HGPｺﾞｼｯｸM" panose="020B0400000000000000" pitchFamily="50" charset="-128"/>
                <a:ea typeface="HGPｺﾞｼｯｸM" panose="020B0400000000000000" pitchFamily="50" charset="-128"/>
              </a:rPr>
              <a:t>南</a:t>
            </a:r>
            <a:r>
              <a:rPr kumimoji="1" lang="ja-JP" altLang="en-US" sz="700" b="1" dirty="0">
                <a:solidFill>
                  <a:srgbClr val="FF0000"/>
                </a:solidFill>
                <a:latin typeface="HGPｺﾞｼｯｸM" panose="020B0400000000000000" pitchFamily="50" charset="-128"/>
                <a:ea typeface="HGPｺﾞｼｯｸM" panose="020B0400000000000000" pitchFamily="50" charset="-128"/>
              </a:rPr>
              <a:t>口</a:t>
            </a:r>
            <a:endParaRPr kumimoji="1" lang="ja-JP" altLang="en-US" sz="700" b="1" dirty="0">
              <a:solidFill>
                <a:srgbClr val="FF0000"/>
              </a:solidFill>
              <a:latin typeface="HGPｺﾞｼｯｸM" panose="020B0400000000000000" pitchFamily="50" charset="-128"/>
              <a:ea typeface="HGPｺﾞｼｯｸM" panose="020B0400000000000000" pitchFamily="50" charset="-128"/>
            </a:endParaRPr>
          </a:p>
        </p:txBody>
      </p:sp>
      <p:pic>
        <p:nvPicPr>
          <p:cNvPr id="2" name="Picture 4" descr="C:\Users\tomoki\Desktop\QR_Code_152099435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6" y="801968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3" y="5563695"/>
            <a:ext cx="2781280" cy="1846217"/>
          </a:xfrm>
          <a:prstGeom prst="rect">
            <a:avLst/>
          </a:prstGeom>
        </p:spPr>
      </p:pic>
      <p:sp>
        <p:nvSpPr>
          <p:cNvPr id="11" name="円/楕円 3"/>
          <p:cNvSpPr/>
          <p:nvPr/>
        </p:nvSpPr>
        <p:spPr>
          <a:xfrm>
            <a:off x="1212331" y="6609949"/>
            <a:ext cx="162670" cy="15713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8703" y="6732270"/>
            <a:ext cx="4299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7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1516952" y="6835056"/>
            <a:ext cx="509968" cy="38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933964" y="6663661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b="1" dirty="0">
                <a:solidFill>
                  <a:srgbClr val="FF0000"/>
                </a:solidFill>
                <a:latin typeface="HGPｺﾞｼｯｸM" panose="020B0400000000000000" pitchFamily="50" charset="-128"/>
                <a:ea typeface="HGPｺﾞｼｯｸM" panose="020B0400000000000000" pitchFamily="50" charset="-128"/>
              </a:rPr>
              <a:t>南</a:t>
            </a:r>
            <a:r>
              <a:rPr kumimoji="1" lang="ja-JP" altLang="en-US" sz="700" b="1" dirty="0">
                <a:solidFill>
                  <a:srgbClr val="FF0000"/>
                </a:solidFill>
                <a:latin typeface="HGPｺﾞｼｯｸM" panose="020B0400000000000000" pitchFamily="50" charset="-128"/>
                <a:ea typeface="HGPｺﾞｼｯｸM" panose="020B0400000000000000" pitchFamily="50" charset="-128"/>
              </a:rPr>
              <a:t>口</a:t>
            </a:r>
            <a:endParaRPr kumimoji="1" lang="ja-JP" altLang="en-US" sz="700" b="1" dirty="0">
              <a:solidFill>
                <a:srgbClr val="FF0000"/>
              </a:solidFill>
              <a:latin typeface="HGPｺﾞｼｯｸM" panose="020B0400000000000000" pitchFamily="50" charset="-128"/>
              <a:ea typeface="HGPｺﾞｼｯｸM" panose="020B0400000000000000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0" y="7596336"/>
            <a:ext cx="3552947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≪詳細は</a:t>
            </a:r>
            <a:r>
              <a:rPr kumimoji="1"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web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SNS</a:t>
            </a:r>
            <a:r>
              <a:rPr kumimoji="1"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で≫</a:t>
            </a:r>
            <a:endParaRPr kumimoji="1" lang="ja-JP" altLang="en-US" sz="20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C:\Users\tomoki\Desktop\QR_Code_152099425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3" y="8100392"/>
            <a:ext cx="1007952" cy="10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oki\Desktop\QR_Code_15209943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6" y="8111908"/>
            <a:ext cx="1007952" cy="10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oki\Desktop\QR_Code_15209943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100392"/>
            <a:ext cx="1007952" cy="10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oki\Desktop\QR_Code_15209944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00" y="8111908"/>
            <a:ext cx="1007952" cy="10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omoki\Desktop\6b3d4f6dc69fdb1a1f68de0e31ff96e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3"/>
          <a:stretch>
            <a:fillRect/>
          </a:stretch>
        </p:blipFill>
        <p:spPr bwMode="auto">
          <a:xfrm>
            <a:off x="308605" y="5614518"/>
            <a:ext cx="2688240" cy="18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49767" y="6764724"/>
            <a:ext cx="162670" cy="15713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110" y="6589345"/>
            <a:ext cx="4299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7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439" y="5508104"/>
            <a:ext cx="317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東京都中野区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野方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5-30-13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ヴィラアテネ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2-F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Picture 2" descr="C:\Users\tomoki\Dropbox\後野個人\こどものあそびば\写真\室内、施設\小サイズ\IMG_4496yok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/>
          <a:stretch>
            <a:fillRect/>
          </a:stretch>
        </p:blipFill>
        <p:spPr bwMode="auto">
          <a:xfrm>
            <a:off x="434129" y="2402314"/>
            <a:ext cx="6307239" cy="302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 flipH="1" flipV="1">
            <a:off x="1916832" y="6589345"/>
            <a:ext cx="288032" cy="43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1412776" y="656917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987078" y="6581874"/>
            <a:ext cx="288032" cy="110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284984" y="6070726"/>
            <a:ext cx="3401615" cy="13331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分延長：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1,0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ヶ月以下のお子様無料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84984" y="5665339"/>
            <a:ext cx="3401615" cy="408374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PRICE</a:t>
            </a:r>
            <a:r>
              <a:rPr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（料金）</a:t>
            </a:r>
            <a:endParaRPr lang="en-US" altLang="ja-JP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76872" y="4828094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ドリンク飲み放題</a:t>
            </a:r>
            <a:endParaRPr lang="en-US" altLang="ja-JP" sz="2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09421" y="4292100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飲食物持ち込み</a:t>
            </a:r>
            <a:r>
              <a:rPr lang="en-US" altLang="ja-JP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endParaRPr lang="en-US" altLang="ja-JP" sz="2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16832" y="2555776"/>
            <a:ext cx="1805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ja-JP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Wi-Fi</a:t>
            </a:r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</a:t>
            </a:r>
            <a:endParaRPr lang="en-US" altLang="ja-JP" sz="2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44016" y="3914478"/>
            <a:ext cx="1440160" cy="1403351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 rot="244243">
            <a:off x="122083" y="2516200"/>
            <a:ext cx="1440160" cy="1403351"/>
          </a:xfrm>
          <a:prstGeom prst="ellipse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4624" y="7092280"/>
            <a:ext cx="317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☎ 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03-5356-8344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275889" y="7624910"/>
            <a:ext cx="2385359" cy="36853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36000" rIns="72000" bIns="3600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野方　こどものあそび</a:t>
            </a:r>
            <a:r>
              <a:rPr kumimoji="1" lang="ja-JP" altLang="en-US" sz="1600" dirty="0" err="1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ば</a:t>
            </a:r>
            <a:endParaRPr kumimoji="1" lang="ja-JP" altLang="en-US" sz="1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15671" y="7624911"/>
            <a:ext cx="973292" cy="36933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検索</a:t>
            </a:r>
            <a:endParaRPr kumimoji="1" lang="ja-JP" altLang="en-US" b="1" dirty="0">
              <a:solidFill>
                <a:schemeClr val="bg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8" name="右矢印 37"/>
          <p:cNvSpPr/>
          <p:nvPr/>
        </p:nvSpPr>
        <p:spPr>
          <a:xfrm rot="13366166">
            <a:off x="6491562" y="7850725"/>
            <a:ext cx="346117" cy="276040"/>
          </a:xfrm>
          <a:prstGeom prst="rightArrow">
            <a:avLst>
              <a:gd name="adj1" fmla="val 33625"/>
              <a:gd name="adj2" fmla="val 6031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540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26567" y="3107562"/>
            <a:ext cx="1928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ja-JP" altLang="en-US" sz="2000" dirty="0">
                <a:solidFill>
                  <a:srgbClr val="FF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貸切対応可</a:t>
            </a:r>
            <a:endParaRPr lang="en-US" altLang="ja-JP" sz="2000" dirty="0">
              <a:solidFill>
                <a:srgbClr val="FF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7359" y="2051720"/>
            <a:ext cx="5634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営業時間：平日 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　休日 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0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14585"/>
          <a:stretch>
            <a:fillRect/>
          </a:stretch>
        </p:blipFill>
        <p:spPr>
          <a:xfrm>
            <a:off x="308605" y="353145"/>
            <a:ext cx="6240790" cy="101792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35496"/>
            <a:ext cx="6858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カフェ ＆ キッズスペース</a:t>
            </a:r>
            <a:endParaRPr kumimoji="1" lang="ja-JP" altLang="en-US" sz="24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83674" y="1156775"/>
            <a:ext cx="1882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野方店</a:t>
            </a:r>
            <a:endParaRPr lang="ja-JP" alt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omoki\Desktop\6b3d4f6dc69fdb1a1f68de0e31ff96e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5" y="5915219"/>
            <a:ext cx="2688240" cy="22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749767" y="6476692"/>
            <a:ext cx="162670" cy="15713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110" y="6301313"/>
            <a:ext cx="4299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</a:t>
            </a:r>
            <a:endParaRPr kumimoji="1" lang="ja-JP" altLang="en-US" sz="7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24744" y="5868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駐輪場</a:t>
            </a:r>
            <a:endParaRPr kumimoji="1" lang="ja-JP" altLang="en-US" sz="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1057" y="591189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駐輪場</a:t>
            </a:r>
            <a:endParaRPr kumimoji="1" lang="ja-JP" altLang="en-US" sz="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632" y="2881908"/>
            <a:ext cx="3307079" cy="15460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　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　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45,000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　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延長　  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／時間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19049" y="2881908"/>
            <a:ext cx="3307079" cy="15460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ドリンク飲み放題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飲食物持ち込み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Wi-Fi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6632" y="2411760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貸切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PRICE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（料金）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19049" y="2411760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貸切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SYSTEM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6632" y="4427984"/>
            <a:ext cx="6609496" cy="10496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ピッタリ割引：お会計総額から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円割引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時スタート、もしくは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時終了となるように貸切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16632" y="4610100"/>
            <a:ext cx="3307079" cy="12580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最初の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分延長：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1,000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419049" y="4610100"/>
            <a:ext cx="3307079" cy="12580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ドリンク飲み放題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飲食物持ち込み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Wi-Fi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6632" y="4139952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PRICE</a:t>
            </a:r>
            <a:r>
              <a:rPr lang="ja-JP" altLang="en-US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（料金）</a:t>
            </a:r>
            <a:endParaRPr lang="en-US" altLang="ja-JP" sz="24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419049" y="4139952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SYSTEM</a:t>
            </a:r>
            <a:endParaRPr lang="en-US" altLang="ja-JP" sz="24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9135"/>
          <a:stretch>
            <a:fillRect/>
          </a:stretch>
        </p:blipFill>
        <p:spPr>
          <a:xfrm>
            <a:off x="0" y="467544"/>
            <a:ext cx="6858000" cy="28803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35496"/>
            <a:ext cx="6858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カフェ ＆ キッズスペース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632" y="7220614"/>
            <a:ext cx="6912768" cy="181588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最終受付時間は</a:t>
            </a:r>
            <a:r>
              <a:rPr lang="en-US" altLang="ja-JP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</a:t>
            </a:r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時です。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お子様の行動には十分ご注意いただき、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目を離されませんようお願いいたします。</a:t>
            </a:r>
            <a:endParaRPr kumimoji="1" lang="ja-JP" altLang="en-US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6632" y="5868144"/>
            <a:ext cx="6609496" cy="10496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人当たりの料金（税込み）です。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※6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ヶ月以下のお子様は無料です。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時間パックはご入店時にご指定ください。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346" y="3379802"/>
            <a:ext cx="6716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営業時間：平日 </a:t>
            </a:r>
            <a:r>
              <a:rPr lang="en-US" altLang="ja-JP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　休日 </a:t>
            </a:r>
            <a:r>
              <a:rPr lang="en-US" altLang="ja-JP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24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ja-JP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16632" y="4466084"/>
            <a:ext cx="3307079" cy="15460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分延長：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900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円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419049" y="4466084"/>
            <a:ext cx="3307079" cy="15460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営業時間：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時～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ドリンク飲み放題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飲食物持ち込み</a:t>
            </a:r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OK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Wi-Fi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6632" y="3995936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PRICE</a:t>
            </a:r>
            <a:r>
              <a:rPr lang="ja-JP" altLang="en-US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（料金）</a:t>
            </a:r>
            <a:endParaRPr lang="en-US" altLang="ja-JP" sz="24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419049" y="3995936"/>
            <a:ext cx="3307079" cy="4736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24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SYSTEM</a:t>
            </a:r>
            <a:endParaRPr lang="en-US" altLang="ja-JP" sz="24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9135"/>
          <a:stretch>
            <a:fillRect/>
          </a:stretch>
        </p:blipFill>
        <p:spPr>
          <a:xfrm>
            <a:off x="0" y="467544"/>
            <a:ext cx="6858000" cy="28803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35496"/>
            <a:ext cx="6858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プチカフェキッズスペース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3275856"/>
            <a:ext cx="685800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お気軽にお入りください♪</a:t>
            </a:r>
            <a:endParaRPr kumimoji="1" lang="ja-JP" altLang="en-US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632" y="7220614"/>
            <a:ext cx="6912768" cy="181588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最終受付時間は</a:t>
            </a:r>
            <a:r>
              <a:rPr lang="en-US" altLang="ja-JP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</a:t>
            </a:r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時です。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お子様の行動には十分ご注意いただき、</a:t>
            </a:r>
            <a:endParaRPr lang="en-US" altLang="ja-JP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目を離されませんようお願いいたします。</a:t>
            </a:r>
            <a:endParaRPr kumimoji="1" lang="ja-JP" altLang="en-US" sz="28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6632" y="6007434"/>
            <a:ext cx="6609496" cy="10496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※1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人当たりの料金です。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※6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ヶ月以下のお子様は無料です。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1"/>
            <a:r>
              <a:rPr lang="en-US" altLang="ja-JP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※3</a:t>
            </a:r>
            <a:r>
              <a:rPr lang="ja-JP" altLang="en-US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時間パックはご入店時にご指定ください。</a:t>
            </a:r>
            <a:endParaRPr lang="en-US" altLang="ja-JP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WPS Presentation</Application>
  <PresentationFormat>画面に合わせる (4:3)</PresentationFormat>
  <Paragraphs>246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ＭＳ Ｐゴシック</vt:lpstr>
      <vt:lpstr>Wingdings</vt:lpstr>
      <vt:lpstr>HGS創英角ﾎﾟｯﾌﾟ体</vt:lpstr>
      <vt:lpstr>HGP創英角ﾎﾟｯﾌﾟ体</vt:lpstr>
      <vt:lpstr>HGP創英角ｺﾞｼｯｸUB</vt:lpstr>
      <vt:lpstr>HGPｺﾞｼｯｸM</vt:lpstr>
      <vt:lpstr>Microsoft YaHei</vt:lpstr>
      <vt:lpstr>ＭＳ Ｐゴシック</vt:lpstr>
      <vt:lpstr>Arial Unicode MS</vt:lpstr>
      <vt:lpstr>Calibri</vt:lpstr>
      <vt:lpstr>游ゴシック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tomoki gono</dc:creator>
  <cp:lastModifiedBy>user</cp:lastModifiedBy>
  <cp:revision>223</cp:revision>
  <cp:lastPrinted>2018-05-30T15:27:00Z</cp:lastPrinted>
  <dcterms:created xsi:type="dcterms:W3CDTF">2023-05-01T06:54:28Z</dcterms:created>
  <dcterms:modified xsi:type="dcterms:W3CDTF">2023-05-01T06:56:02Z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